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6" r:id="rId5"/>
    <p:sldId id="279" r:id="rId6"/>
    <p:sldId id="274" r:id="rId7"/>
    <p:sldId id="262" r:id="rId8"/>
    <p:sldId id="26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hcw+6JENGIgGSXtd5qXuA==" hashData="+WnEhq5ceCC8R9xwyDmrVfkiySxiEl6l/i0e2WcQC2vB21ao4jsPvV8QzbEXGlZpbF6xEYoIzdzqWt1Q8mcBRg=="/>
  <p:extLst>
    <p:ext uri="{521415D9-36F7-43E2-AB2F-B90AF26B5E84}">
      <p14:sectionLst xmlns:p14="http://schemas.microsoft.com/office/powerpoint/2010/main">
        <p14:section name="Introduction" id="{E54EEAF1-26E2-2243-9362-F8D246CB4084}">
          <p14:sldIdLst>
            <p14:sldId id="256"/>
          </p14:sldIdLst>
        </p14:section>
        <p14:section name="Content" id="{504863C6-8063-8549-B671-B9085FADB828}">
          <p14:sldIdLst>
            <p14:sldId id="258"/>
            <p14:sldId id="260"/>
            <p14:sldId id="266"/>
            <p14:sldId id="279"/>
            <p14:sldId id="274"/>
            <p14:sldId id="262"/>
            <p14:sldId id="269"/>
          </p14:sldIdLst>
        </p14:section>
        <p14:section name="Conclusion" id="{B37FD975-C12A-A445-A4AF-74C5ED15718C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4"/>
    <p:restoredTop sz="94717"/>
  </p:normalViewPr>
  <p:slideViewPr>
    <p:cSldViewPr snapToGrid="0">
      <p:cViewPr varScale="1">
        <p:scale>
          <a:sx n="151" d="100"/>
          <a:sy n="151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FAE0-F8CB-504A-8077-79CF7F8F1014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28081-1960-B94B-8D8D-AE5E65F8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1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E7ED-A78E-0FE4-D571-64D143AB0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0E54F-3ED2-1392-0FED-7F0C6BCA5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671CF-F8D5-892F-B080-A4B41F81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6D5F3-B929-94B0-C9F5-1C473AE2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664E5-4B9D-5E83-CB9A-5B1DA923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CED1-0317-6428-4499-0AC595DE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93508-75B1-335E-1DCF-C1CE26C5C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3FF8-8C54-5C36-B4D2-A628F0A1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33703-42F9-4377-0D6A-48831470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2C357-3332-389B-3FBB-B0EB8B5A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F511C-A66C-26E9-ABDF-79975C08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4FFFF-42A0-A213-B4BD-DE29EB8F2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B937-BF75-2391-96DA-80106969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A1D34-3D0C-24E9-1964-716DAC28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6BEE-AC3B-5F4D-F668-E62A8D22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CF79-E186-F074-B721-D9712083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3487-F6B5-E2E7-DF60-5E7F64D62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3C33-B682-E512-C949-E23AA392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D8A22-48EB-2377-0562-DE7B3368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B90E-DD27-E731-8F6B-BB197FBD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3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63A0-34B1-5923-CFCD-3CB19780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44213-D139-2605-5943-89117EE6B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451E5-8339-6DDD-18E7-36BD68CE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25FA-7F9F-0A8B-44F3-C2AF9D24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55C7A-CDC7-4223-0F7B-7C8118F5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14BA-FDEC-FB2B-D6DE-A968E1EC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30C16-C55B-1837-BF37-AD57EC262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9B2AB-2457-2798-4300-49F43FBB5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D18A8-A511-1EC7-B04E-0C3A6B1F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6AB94-9B55-5C07-0CE1-B3A03946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0A710-4BCD-A25C-E9C0-5119D875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628-C94F-55BF-C421-C89A12F4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34808-0733-3493-F060-54F9BE37A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B8EA4-3C74-FDB5-5076-8DACC9995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11D86-09EC-962A-D216-66CACD999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5CDB7-BAB1-89B9-6268-62CD96977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9E9DE-F3B5-9E78-2C23-DAFA9374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E60A7-BAAB-48B7-9CD6-BAF524D7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F50D7-90E8-028A-59CB-A7B0F728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5A87-6766-694F-F349-D5654ED5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92CD7-6737-201D-6442-08C00BBC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10501-3B36-E61B-8659-E2FB4594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22BCE-EEA8-BADC-C983-54136A1B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CA27B-6675-EB43-E351-442D3A55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EE081-3658-F140-E903-59C9C3E4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C54CB-3BE6-79A0-9E2A-35543E57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FD74-1E64-D2B1-8367-85FA4B97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3991-68CD-7C30-3333-DA2E7E17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A1287-3900-5BE2-F4BF-17BED5525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8ACCC-29A5-57E1-FEB5-CD53BD21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3BBAA-DD79-5EC4-B246-553ABB07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2724B-9B71-FA71-641A-E9D0CC87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D82E-5C34-57C4-A444-57179052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CDADA-CD93-35EC-30EF-928EA98FF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AA8D3-73AC-2D5D-835B-D6BC7BD27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86F0A-0983-0EBE-1DC9-9E14EAC6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F46A1-D53C-2E79-974F-98E3CEBF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128C2-496B-6B67-11C4-08C97793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2EA41-6CE5-C0D0-67F7-74C27049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283DD-CBD7-0FBD-CFC4-0C1CD2F7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C102-68C9-B877-B464-A47B91402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B806A1-0ED2-C24C-83B3-41B5E8571E39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05FF6-F64F-2229-4713-605AF6B40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27221-0C84-E54C-5BF6-7155835B5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F96C45-C374-1941-BC25-0617FB9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daniil.rose@posteo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esentation Title">
            <a:extLst>
              <a:ext uri="{FF2B5EF4-FFF2-40B4-BE49-F238E27FC236}">
                <a16:creationId xmlns:a16="http://schemas.microsoft.com/office/drawing/2014/main" id="{AC30A663-BDC6-5545-B6F8-F23BA2D7466E}"/>
              </a:ext>
            </a:extLst>
          </p:cNvPr>
          <p:cNvSpPr txBox="1">
            <a:spLocks/>
          </p:cNvSpPr>
          <p:nvPr/>
        </p:nvSpPr>
        <p:spPr>
          <a:xfrm>
            <a:off x="1328286" y="368134"/>
            <a:ext cx="9934446" cy="1344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Outfit" pitchFamily="2" charset="0"/>
              </a:rPr>
              <a:t>From Labs to Legislation</a:t>
            </a:r>
          </a:p>
        </p:txBody>
      </p:sp>
      <p:sp>
        <p:nvSpPr>
          <p:cNvPr id="16" name="Optional Subtitle">
            <a:extLst>
              <a:ext uri="{FF2B5EF4-FFF2-40B4-BE49-F238E27FC236}">
                <a16:creationId xmlns:a16="http://schemas.microsoft.com/office/drawing/2014/main" id="{7997F799-7627-3FB2-6F3D-EE9D58B72E89}"/>
              </a:ext>
            </a:extLst>
          </p:cNvPr>
          <p:cNvSpPr txBox="1">
            <a:spLocks/>
          </p:cNvSpPr>
          <p:nvPr/>
        </p:nvSpPr>
        <p:spPr>
          <a:xfrm>
            <a:off x="1328286" y="2617841"/>
            <a:ext cx="9143567" cy="9380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A62B25"/>
                </a:solidFill>
                <a:latin typeface="Franklin Gothic Medium" panose="020B0603020102020204" pitchFamily="34" charset="0"/>
              </a:rPr>
              <a:t>Prepared For: IEEE-USA WISE</a:t>
            </a:r>
          </a:p>
        </p:txBody>
      </p:sp>
      <p:sp>
        <p:nvSpPr>
          <p:cNvPr id="17" name="Presenter Name, Title">
            <a:extLst>
              <a:ext uri="{FF2B5EF4-FFF2-40B4-BE49-F238E27FC236}">
                <a16:creationId xmlns:a16="http://schemas.microsoft.com/office/drawing/2014/main" id="{D48E1A77-38EE-427F-39B5-845CD87C74B8}"/>
              </a:ext>
            </a:extLst>
          </p:cNvPr>
          <p:cNvSpPr txBox="1">
            <a:spLocks/>
          </p:cNvSpPr>
          <p:nvPr/>
        </p:nvSpPr>
        <p:spPr>
          <a:xfrm>
            <a:off x="1328286" y="3926647"/>
            <a:ext cx="8336045" cy="341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Daniil Rose</a:t>
            </a:r>
          </a:p>
        </p:txBody>
      </p:sp>
      <p:sp>
        <p:nvSpPr>
          <p:cNvPr id="18" name="Date">
            <a:extLst>
              <a:ext uri="{FF2B5EF4-FFF2-40B4-BE49-F238E27FC236}">
                <a16:creationId xmlns:a16="http://schemas.microsoft.com/office/drawing/2014/main" id="{7841E71D-56AF-31E2-720F-A6FA2041BCBE}"/>
              </a:ext>
            </a:extLst>
          </p:cNvPr>
          <p:cNvSpPr txBox="1">
            <a:spLocks/>
          </p:cNvSpPr>
          <p:nvPr/>
        </p:nvSpPr>
        <p:spPr>
          <a:xfrm>
            <a:off x="1328286" y="4297943"/>
            <a:ext cx="5961681" cy="36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July 23, 2025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C16004-9F81-D5E3-D313-20F2D445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236" y="2294021"/>
            <a:ext cx="4528638" cy="4528638"/>
          </a:xfrm>
          <a:prstGeom prst="rect">
            <a:avLst/>
          </a:prstGeom>
        </p:spPr>
      </p:pic>
      <p:sp>
        <p:nvSpPr>
          <p:cNvPr id="3" name="Presentation Title">
            <a:extLst>
              <a:ext uri="{FF2B5EF4-FFF2-40B4-BE49-F238E27FC236}">
                <a16:creationId xmlns:a16="http://schemas.microsoft.com/office/drawing/2014/main" id="{842FA0FD-C1A1-7959-EA5D-876894CFE5D8}"/>
              </a:ext>
            </a:extLst>
          </p:cNvPr>
          <p:cNvSpPr txBox="1">
            <a:spLocks/>
          </p:cNvSpPr>
          <p:nvPr/>
        </p:nvSpPr>
        <p:spPr>
          <a:xfrm>
            <a:off x="1325238" y="1685778"/>
            <a:ext cx="9934446" cy="938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utfit" pitchFamily="2" charset="0"/>
              </a:rPr>
              <a:t>The Role of Intermediary Organizations in the</a:t>
            </a:r>
          </a:p>
          <a:p>
            <a:pPr algn="l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utfit" pitchFamily="2" charset="0"/>
              </a:rPr>
              <a:t>Research Ecosystem</a:t>
            </a:r>
          </a:p>
        </p:txBody>
      </p:sp>
      <p:pic>
        <p:nvPicPr>
          <p:cNvPr id="6" name="Picture 5" descr="A blue letters on a black background&#10;&#10;AI-generated content may be incorrect.">
            <a:extLst>
              <a:ext uri="{FF2B5EF4-FFF2-40B4-BE49-F238E27FC236}">
                <a16:creationId xmlns:a16="http://schemas.microsoft.com/office/drawing/2014/main" id="{3F0A27C8-44BA-96AB-A088-D0FAA8C6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38" y="5198396"/>
            <a:ext cx="2687469" cy="594706"/>
          </a:xfrm>
          <a:prstGeom prst="rect">
            <a:avLst/>
          </a:prstGeom>
        </p:spPr>
      </p:pic>
      <p:pic>
        <p:nvPicPr>
          <p:cNvPr id="4" name="Picture 3" descr="A cartoon of a tree with a bird&#10;&#10;AI-generated content may be incorrect.">
            <a:extLst>
              <a:ext uri="{FF2B5EF4-FFF2-40B4-BE49-F238E27FC236}">
                <a16:creationId xmlns:a16="http://schemas.microsoft.com/office/drawing/2014/main" id="{E0826C32-4D2C-D479-B390-9464053F0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106" y="2806017"/>
            <a:ext cx="3002966" cy="3206871"/>
          </a:xfrm>
          <a:prstGeom prst="rect">
            <a:avLst/>
          </a:prstGeom>
        </p:spPr>
      </p:pic>
      <p:pic>
        <p:nvPicPr>
          <p:cNvPr id="10" name="Picture 9" descr="A red and blue logo&#10;&#10;AI-generated content may be incorrect.">
            <a:extLst>
              <a:ext uri="{FF2B5EF4-FFF2-40B4-BE49-F238E27FC236}">
                <a16:creationId xmlns:a16="http://schemas.microsoft.com/office/drawing/2014/main" id="{7C4DCFDE-A622-D299-CA24-CD714CFB0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136" y="5143121"/>
            <a:ext cx="705257" cy="7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1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C6F97-2C38-7A0B-44CB-7E093852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CB23DE3-E2DB-E512-70AA-DF24D920719E}"/>
              </a:ext>
            </a:extLst>
          </p:cNvPr>
          <p:cNvSpPr txBox="1">
            <a:spLocks/>
          </p:cNvSpPr>
          <p:nvPr/>
        </p:nvSpPr>
        <p:spPr>
          <a:xfrm>
            <a:off x="11353800" y="6080025"/>
            <a:ext cx="446568" cy="825700"/>
          </a:xfrm>
          <a:prstGeom prst="rect">
            <a:avLst/>
          </a:prstGeom>
          <a:solidFill>
            <a:srgbClr val="A62B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608D5-1586-F84E-AC54-632C635393D2}" type="slidenum">
              <a:rPr lang="en-US" sz="16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2</a:t>
            </a:fld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6691408C-914E-0C7E-C1E7-1E9B8F1F5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632" y="5815222"/>
            <a:ext cx="722301" cy="677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23266E-1499-309D-9411-92126495DC9A}"/>
              </a:ext>
            </a:extLst>
          </p:cNvPr>
          <p:cNvCxnSpPr/>
          <p:nvPr/>
        </p:nvCxnSpPr>
        <p:spPr>
          <a:xfrm>
            <a:off x="1257300" y="5766009"/>
            <a:ext cx="0" cy="80147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AD7670AE-6660-7F73-5839-6B8AF34A7DD8}"/>
              </a:ext>
            </a:extLst>
          </p:cNvPr>
          <p:cNvSpPr txBox="1">
            <a:spLocks/>
          </p:cNvSpPr>
          <p:nvPr/>
        </p:nvSpPr>
        <p:spPr>
          <a:xfrm>
            <a:off x="200722" y="197918"/>
            <a:ext cx="10515600" cy="65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A62B25"/>
                </a:solidFill>
                <a:latin typeface="Outfit" pitchFamily="2" charset="0"/>
              </a:rPr>
              <a:t>PROBLEM OVERVIEW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3A0EB698-85C5-96BB-8D0F-B5FC908B631F}"/>
              </a:ext>
            </a:extLst>
          </p:cNvPr>
          <p:cNvSpPr txBox="1">
            <a:spLocks/>
          </p:cNvSpPr>
          <p:nvPr/>
        </p:nvSpPr>
        <p:spPr>
          <a:xfrm>
            <a:off x="1257299" y="5753898"/>
            <a:ext cx="2634476" cy="8257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From Labs to</a:t>
            </a:r>
          </a:p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Legislation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732114-542D-E9D7-28FF-92610F9F2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394" y="1136351"/>
            <a:ext cx="5769406" cy="4696297"/>
          </a:xfrm>
          <a:prstGeom prst="rect">
            <a:avLst/>
          </a:prstGeom>
        </p:spPr>
      </p:pic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4BB4F54C-ABA3-C9F2-2DAD-AEB53D8906B0}"/>
              </a:ext>
            </a:extLst>
          </p:cNvPr>
          <p:cNvSpPr/>
          <p:nvPr/>
        </p:nvSpPr>
        <p:spPr>
          <a:xfrm>
            <a:off x="1113932" y="1595723"/>
            <a:ext cx="2995389" cy="656677"/>
          </a:xfrm>
          <a:prstGeom prst="round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Global Competition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58C154DD-CBBC-7ACD-5E9F-93784292D875}"/>
              </a:ext>
            </a:extLst>
          </p:cNvPr>
          <p:cNvSpPr/>
          <p:nvPr/>
        </p:nvSpPr>
        <p:spPr>
          <a:xfrm>
            <a:off x="1113933" y="2827823"/>
            <a:ext cx="2995390" cy="656677"/>
          </a:xfrm>
          <a:prstGeom prst="round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Outdated Models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3AC4E14A-D0D2-78AD-617C-B319FC040F0A}"/>
              </a:ext>
            </a:extLst>
          </p:cNvPr>
          <p:cNvSpPr/>
          <p:nvPr/>
        </p:nvSpPr>
        <p:spPr>
          <a:xfrm>
            <a:off x="1113933" y="4193459"/>
            <a:ext cx="2995391" cy="656677"/>
          </a:xfrm>
          <a:prstGeom prst="round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Overlooked Intermediaries</a:t>
            </a:r>
          </a:p>
        </p:txBody>
      </p:sp>
    </p:spTree>
    <p:extLst>
      <p:ext uri="{BB962C8B-B14F-4D97-AF65-F5344CB8AC3E}">
        <p14:creationId xmlns:p14="http://schemas.microsoft.com/office/powerpoint/2010/main" val="86451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A1B3B-12D5-15D5-FFCD-815A562D2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artoon of a child writing on a chalkboard&#10;&#10;AI-generated content may be incorrect.">
            <a:extLst>
              <a:ext uri="{FF2B5EF4-FFF2-40B4-BE49-F238E27FC236}">
                <a16:creationId xmlns:a16="http://schemas.microsoft.com/office/drawing/2014/main" id="{305BCFAC-5535-4EB3-BC23-D1F34555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07" t="12699" r="15065" b="12266"/>
          <a:stretch>
            <a:fillRect/>
          </a:stretch>
        </p:blipFill>
        <p:spPr>
          <a:xfrm>
            <a:off x="8768124" y="791149"/>
            <a:ext cx="3403984" cy="4960627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F11C60E-47BA-6352-F8A7-22F6B1F8A389}"/>
              </a:ext>
            </a:extLst>
          </p:cNvPr>
          <p:cNvSpPr txBox="1">
            <a:spLocks/>
          </p:cNvSpPr>
          <p:nvPr/>
        </p:nvSpPr>
        <p:spPr>
          <a:xfrm>
            <a:off x="11353800" y="6080025"/>
            <a:ext cx="446568" cy="825700"/>
          </a:xfrm>
          <a:prstGeom prst="rect">
            <a:avLst/>
          </a:prstGeom>
          <a:solidFill>
            <a:srgbClr val="A62B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608D5-1586-F84E-AC54-632C635393D2}" type="slidenum">
              <a:rPr lang="en-US" sz="16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3</a:t>
            </a:fld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6BF957DB-44FF-1B09-88F6-D1CAD611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632" y="5815222"/>
            <a:ext cx="722301" cy="677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178820-52A7-F86A-3AA2-608805C51B75}"/>
              </a:ext>
            </a:extLst>
          </p:cNvPr>
          <p:cNvCxnSpPr/>
          <p:nvPr/>
        </p:nvCxnSpPr>
        <p:spPr>
          <a:xfrm>
            <a:off x="1257300" y="5766009"/>
            <a:ext cx="0" cy="80147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E4C41BF1-5DEC-E66B-2A7E-77871C97BED0}"/>
              </a:ext>
            </a:extLst>
          </p:cNvPr>
          <p:cNvSpPr txBox="1">
            <a:spLocks/>
          </p:cNvSpPr>
          <p:nvPr/>
        </p:nvSpPr>
        <p:spPr>
          <a:xfrm>
            <a:off x="200722" y="197918"/>
            <a:ext cx="10515600" cy="65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A62B25"/>
                </a:solidFill>
                <a:latin typeface="Outfit" pitchFamily="2" charset="0"/>
              </a:rPr>
              <a:t>RESEARCH APPROACH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694A925-35F4-FE3E-BF3B-359172450B77}"/>
              </a:ext>
            </a:extLst>
          </p:cNvPr>
          <p:cNvSpPr txBox="1">
            <a:spLocks/>
          </p:cNvSpPr>
          <p:nvPr/>
        </p:nvSpPr>
        <p:spPr>
          <a:xfrm>
            <a:off x="1257299" y="5753898"/>
            <a:ext cx="2634476" cy="8257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From Labs to</a:t>
            </a:r>
          </a:p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Legislation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002771-F6E7-9F37-220D-AA3359B00CA0}"/>
              </a:ext>
            </a:extLst>
          </p:cNvPr>
          <p:cNvGrpSpPr/>
          <p:nvPr/>
        </p:nvGrpSpPr>
        <p:grpSpPr>
          <a:xfrm>
            <a:off x="291274" y="966001"/>
            <a:ext cx="8036158" cy="4004833"/>
            <a:chOff x="190912" y="1771410"/>
            <a:chExt cx="11408728" cy="2502730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36A85FB6-B919-AAAA-4752-630D5852703E}"/>
                </a:ext>
              </a:extLst>
            </p:cNvPr>
            <p:cNvSpPr txBox="1">
              <a:spLocks/>
            </p:cNvSpPr>
            <p:nvPr/>
          </p:nvSpPr>
          <p:spPr>
            <a:xfrm>
              <a:off x="190913" y="2219855"/>
              <a:ext cx="5424366" cy="20542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 sz="2200" dirty="0">
                  <a:latin typeface="Franklin Gothic Book" panose="020B0503020102020204" pitchFamily="34" charset="0"/>
                </a:rPr>
                <a:t>What is an intermediary organization in the context of the research enterprise? 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200" dirty="0">
                  <a:latin typeface="Franklin Gothic Book" panose="020B0503020102020204" pitchFamily="34" charset="0"/>
                </a:rPr>
                <a:t>How do government, academia, and intermediaries interact?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200" dirty="0">
                  <a:latin typeface="Franklin Gothic Book" panose="020B0503020102020204" pitchFamily="34" charset="0"/>
                </a:rPr>
                <a:t>What communication breakdowns occur between each actor?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FD7751-C28B-4B17-3C23-1BFA44AB9813}"/>
                </a:ext>
              </a:extLst>
            </p:cNvPr>
            <p:cNvSpPr txBox="1"/>
            <p:nvPr/>
          </p:nvSpPr>
          <p:spPr>
            <a:xfrm>
              <a:off x="190912" y="1771410"/>
              <a:ext cx="5704364" cy="365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Outfit" pitchFamily="2" charset="0"/>
                </a:rPr>
                <a:t>Questions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D14B98-3B66-60D6-FA02-D2CB0F9F6A54}"/>
                </a:ext>
              </a:extLst>
            </p:cNvPr>
            <p:cNvSpPr txBox="1"/>
            <p:nvPr/>
          </p:nvSpPr>
          <p:spPr>
            <a:xfrm>
              <a:off x="5895276" y="1809436"/>
              <a:ext cx="5704364" cy="365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Outfit" pitchFamily="2" charset="0"/>
                </a:rPr>
                <a:t>Definitions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4DA238-34B1-6878-3EA7-D123A0498B13}"/>
                  </a:ext>
                </a:extLst>
              </p:cNvPr>
              <p:cNvSpPr txBox="1"/>
              <p:nvPr/>
            </p:nvSpPr>
            <p:spPr>
              <a:xfrm>
                <a:off x="4212073" y="1795092"/>
                <a:ext cx="3840915" cy="573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FSS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𝑎𝑝𝑝𝑟𝑜𝑥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Normalized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Citations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4DA238-34B1-6878-3EA7-D123A0498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73" y="1795092"/>
                <a:ext cx="3840915" cy="573555"/>
              </a:xfrm>
              <a:prstGeom prst="rect">
                <a:avLst/>
              </a:prstGeom>
              <a:blipFill>
                <a:blip r:embed="rId5"/>
                <a:stretch>
                  <a:fillRect t="-869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754B82-F500-975A-90A0-F2DD6F0E6CA4}"/>
                  </a:ext>
                </a:extLst>
              </p:cNvPr>
              <p:cNvSpPr txBox="1"/>
              <p:nvPr/>
            </p:nvSpPr>
            <p:spPr>
              <a:xfrm>
                <a:off x="4418739" y="2698870"/>
                <a:ext cx="4042773" cy="572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Institutional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FSS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Research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Expenditure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754B82-F500-975A-90A0-F2DD6F0E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739" y="2698870"/>
                <a:ext cx="4042773" cy="572593"/>
              </a:xfrm>
              <a:prstGeom prst="rect">
                <a:avLst/>
              </a:prstGeom>
              <a:blipFill>
                <a:blip r:embed="rId6"/>
                <a:stretch>
                  <a:fillRect l="-1881" t="-6522" r="-1567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5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10953-5D95-A2F3-89D9-910B3615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E165B26-B4B9-AFA5-15EF-C91BE98A5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9" t="14266" r="22295" b="54267"/>
          <a:stretch>
            <a:fillRect/>
          </a:stretch>
        </p:blipFill>
        <p:spPr>
          <a:xfrm>
            <a:off x="3754885" y="77935"/>
            <a:ext cx="8592757" cy="6283672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FD862E4-0C15-94B0-A66A-CF067E51A951}"/>
              </a:ext>
            </a:extLst>
          </p:cNvPr>
          <p:cNvSpPr txBox="1">
            <a:spLocks/>
          </p:cNvSpPr>
          <p:nvPr/>
        </p:nvSpPr>
        <p:spPr>
          <a:xfrm>
            <a:off x="11353800" y="6080025"/>
            <a:ext cx="446568" cy="825700"/>
          </a:xfrm>
          <a:prstGeom prst="rect">
            <a:avLst/>
          </a:prstGeom>
          <a:solidFill>
            <a:srgbClr val="A62B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608D5-1586-F84E-AC54-632C635393D2}" type="slidenum">
              <a:rPr lang="en-US" sz="16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4</a:t>
            </a:fld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A5B9EDBD-74CC-A171-5808-8C4CA91F7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632" y="5815222"/>
            <a:ext cx="722301" cy="677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58098D-97E5-F2EA-1B9B-2C0A20E54F16}"/>
              </a:ext>
            </a:extLst>
          </p:cNvPr>
          <p:cNvCxnSpPr/>
          <p:nvPr/>
        </p:nvCxnSpPr>
        <p:spPr>
          <a:xfrm>
            <a:off x="1257300" y="5766009"/>
            <a:ext cx="0" cy="80147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A54923E-1158-8370-12CE-66C4EEE7CDB1}"/>
              </a:ext>
            </a:extLst>
          </p:cNvPr>
          <p:cNvSpPr txBox="1">
            <a:spLocks/>
          </p:cNvSpPr>
          <p:nvPr/>
        </p:nvSpPr>
        <p:spPr>
          <a:xfrm>
            <a:off x="200722" y="197918"/>
            <a:ext cx="10515600" cy="65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A62B25"/>
                </a:solidFill>
                <a:latin typeface="Outfit" pitchFamily="2" charset="0"/>
              </a:rPr>
              <a:t>THE RESEARCH TRIAD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9DBA4DB-B09E-577B-9CB8-DB081CBA7633}"/>
              </a:ext>
            </a:extLst>
          </p:cNvPr>
          <p:cNvSpPr txBox="1">
            <a:spLocks/>
          </p:cNvSpPr>
          <p:nvPr/>
        </p:nvSpPr>
        <p:spPr>
          <a:xfrm>
            <a:off x="1257299" y="5753898"/>
            <a:ext cx="2634476" cy="8257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From Labs to</a:t>
            </a:r>
          </a:p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Legislation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783EB-CFE3-A29E-F36F-168CA664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47" y="923003"/>
            <a:ext cx="4946061" cy="459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Franklin Gothic Book" panose="020B0503020102020204" pitchFamily="34" charset="0"/>
              </a:rPr>
              <a:t>The research enterprise is modeled as three nodes: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Universities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Intermediaries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Government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For </a:t>
            </a:r>
            <a:r>
              <a:rPr lang="en-US" sz="2400" i="1" dirty="0">
                <a:latin typeface="Franklin Gothic Book" panose="020B0503020102020204" pitchFamily="34" charset="0"/>
              </a:rPr>
              <a:t>optimal results</a:t>
            </a:r>
            <a:r>
              <a:rPr lang="en-US" sz="2400" dirty="0">
                <a:latin typeface="Franklin Gothic Book" panose="020B0503020102020204" pitchFamily="34" charset="0"/>
              </a:rPr>
              <a:t>, Universities and Government limit direct communication, opting for a </a:t>
            </a:r>
            <a:r>
              <a:rPr lang="en-US" sz="2400" i="1" dirty="0">
                <a:latin typeface="Franklin Gothic Book" panose="020B0503020102020204" pitchFamily="34" charset="0"/>
              </a:rPr>
              <a:t>translation engine</a:t>
            </a:r>
            <a:r>
              <a:rPr lang="en-US" sz="2400" dirty="0">
                <a:latin typeface="Franklin Gothic Book" panose="020B0503020102020204" pitchFamily="34" charset="0"/>
              </a:rPr>
              <a:t> (Intermediaries).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3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04A9-3D3E-48B1-94EB-243859E43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A0B9631-EBA8-C14D-11D9-679AF06EFE48}"/>
              </a:ext>
            </a:extLst>
          </p:cNvPr>
          <p:cNvSpPr txBox="1">
            <a:spLocks/>
          </p:cNvSpPr>
          <p:nvPr/>
        </p:nvSpPr>
        <p:spPr>
          <a:xfrm>
            <a:off x="11353800" y="6080025"/>
            <a:ext cx="446568" cy="825700"/>
          </a:xfrm>
          <a:prstGeom prst="rect">
            <a:avLst/>
          </a:prstGeom>
          <a:solidFill>
            <a:srgbClr val="A62B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608D5-1586-F84E-AC54-632C635393D2}" type="slidenum">
              <a:rPr lang="en-US" sz="16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5</a:t>
            </a:fld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0D4C3448-D6C3-CF34-30AC-A96A5ECD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632" y="5815222"/>
            <a:ext cx="722301" cy="677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FE24F9-56DB-6995-E43E-025E2B8C49F9}"/>
              </a:ext>
            </a:extLst>
          </p:cNvPr>
          <p:cNvCxnSpPr/>
          <p:nvPr/>
        </p:nvCxnSpPr>
        <p:spPr>
          <a:xfrm>
            <a:off x="1257300" y="5766009"/>
            <a:ext cx="0" cy="80147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87C2C3F-286C-08AA-BA72-C259DEEAFF32}"/>
              </a:ext>
            </a:extLst>
          </p:cNvPr>
          <p:cNvSpPr txBox="1">
            <a:spLocks/>
          </p:cNvSpPr>
          <p:nvPr/>
        </p:nvSpPr>
        <p:spPr>
          <a:xfrm>
            <a:off x="200722" y="197918"/>
            <a:ext cx="10515600" cy="65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A62B25"/>
                </a:solidFill>
                <a:latin typeface="Outfit" pitchFamily="2" charset="0"/>
              </a:rPr>
              <a:t>CASE STUDY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39F2C56-488D-C7CF-BFA2-B348441F1884}"/>
              </a:ext>
            </a:extLst>
          </p:cNvPr>
          <p:cNvSpPr txBox="1">
            <a:spLocks/>
          </p:cNvSpPr>
          <p:nvPr/>
        </p:nvSpPr>
        <p:spPr>
          <a:xfrm>
            <a:off x="1257299" y="5753898"/>
            <a:ext cx="2634476" cy="8257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From Labs to</a:t>
            </a:r>
          </a:p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Legislation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4DC9A9-2BA9-130E-CC14-9C5A826CD1DF}"/>
              </a:ext>
            </a:extLst>
          </p:cNvPr>
          <p:cNvSpPr txBox="1">
            <a:spLocks/>
          </p:cNvSpPr>
          <p:nvPr/>
        </p:nvSpPr>
        <p:spPr>
          <a:xfrm>
            <a:off x="391632" y="866706"/>
            <a:ext cx="7927179" cy="1937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Franklin Gothic Book" panose="020B0503020102020204" pitchFamily="34" charset="0"/>
              </a:rPr>
              <a:t>We look to AUTM’s role in technology transfer:</a:t>
            </a:r>
          </a:p>
        </p:txBody>
      </p:sp>
      <p:pic>
        <p:nvPicPr>
          <p:cNvPr id="19" name="Picture 18" descr="A black and grey logo&#10;&#10;AI-generated content may be incorrect.">
            <a:extLst>
              <a:ext uri="{FF2B5EF4-FFF2-40B4-BE49-F238E27FC236}">
                <a16:creationId xmlns:a16="http://schemas.microsoft.com/office/drawing/2014/main" id="{D9E21B76-5EAB-E1B9-3C33-E0E7FCCBF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33" y="2552119"/>
            <a:ext cx="3566855" cy="2006682"/>
          </a:xfrm>
          <a:prstGeom prst="rect">
            <a:avLst/>
          </a:prstGeom>
        </p:spPr>
      </p:pic>
      <p:pic>
        <p:nvPicPr>
          <p:cNvPr id="20" name="Picture 19" descr="Cartoon of a cartoon of a person holding money&#10;&#10;AI-generated content may be incorrect.">
            <a:extLst>
              <a:ext uri="{FF2B5EF4-FFF2-40B4-BE49-F238E27FC236}">
                <a16:creationId xmlns:a16="http://schemas.microsoft.com/office/drawing/2014/main" id="{BE8BC0F1-8180-6752-0694-C19758087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88668"/>
            <a:ext cx="5391551" cy="40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79374-E974-48F2-7BC9-08F1B2045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48F182-AAC2-EC0A-1ED6-4FBCCCAC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43" y="1011670"/>
            <a:ext cx="5707155" cy="4095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Franklin Gothic Book" panose="020B0503020102020204" pitchFamily="34" charset="0"/>
              </a:rPr>
              <a:t>Applying the model revealed:</a:t>
            </a:r>
            <a:br>
              <a:rPr lang="en-US" i="1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Intermediaries Lack Support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Disconnect Between Actors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Lack of Standardization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E8F540D-C601-9D2D-076E-AEAA53B68C93}"/>
              </a:ext>
            </a:extLst>
          </p:cNvPr>
          <p:cNvSpPr txBox="1">
            <a:spLocks/>
          </p:cNvSpPr>
          <p:nvPr/>
        </p:nvSpPr>
        <p:spPr>
          <a:xfrm>
            <a:off x="11353800" y="6080025"/>
            <a:ext cx="446568" cy="825700"/>
          </a:xfrm>
          <a:prstGeom prst="rect">
            <a:avLst/>
          </a:prstGeom>
          <a:solidFill>
            <a:srgbClr val="A62B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608D5-1586-F84E-AC54-632C635393D2}" type="slidenum">
              <a:rPr lang="en-US" sz="16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6</a:t>
            </a:fld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C6754FA7-0E1F-A835-2184-27542CF9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632" y="5815222"/>
            <a:ext cx="722301" cy="677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49A3F3-E779-934D-D3A0-9AD63DDC4930}"/>
              </a:ext>
            </a:extLst>
          </p:cNvPr>
          <p:cNvCxnSpPr/>
          <p:nvPr/>
        </p:nvCxnSpPr>
        <p:spPr>
          <a:xfrm>
            <a:off x="1257300" y="5766009"/>
            <a:ext cx="0" cy="80147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2187102-F761-415F-50B6-CDA1D958CA63}"/>
              </a:ext>
            </a:extLst>
          </p:cNvPr>
          <p:cNvSpPr txBox="1">
            <a:spLocks/>
          </p:cNvSpPr>
          <p:nvPr/>
        </p:nvSpPr>
        <p:spPr>
          <a:xfrm>
            <a:off x="200722" y="197918"/>
            <a:ext cx="10515600" cy="65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A62B25"/>
                </a:solidFill>
                <a:latin typeface="Outfit" pitchFamily="2" charset="0"/>
              </a:rPr>
              <a:t>FINDINGS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3488549-B12C-88A0-7587-34C01F2D438E}"/>
              </a:ext>
            </a:extLst>
          </p:cNvPr>
          <p:cNvSpPr txBox="1">
            <a:spLocks/>
          </p:cNvSpPr>
          <p:nvPr/>
        </p:nvSpPr>
        <p:spPr>
          <a:xfrm>
            <a:off x="1257299" y="5753898"/>
            <a:ext cx="2634476" cy="8257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From Labs to</a:t>
            </a:r>
          </a:p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Legislation</a:t>
            </a:r>
          </a:p>
        </p:txBody>
      </p:sp>
      <p:pic>
        <p:nvPicPr>
          <p:cNvPr id="7" name="Picture 6" descr="A table of numbers with black text&#10;&#10;AI-generated content may be incorrect.">
            <a:extLst>
              <a:ext uri="{FF2B5EF4-FFF2-40B4-BE49-F238E27FC236}">
                <a16:creationId xmlns:a16="http://schemas.microsoft.com/office/drawing/2014/main" id="{ACFA362B-8227-4B08-2C6F-2A46D424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915" y="341217"/>
            <a:ext cx="3641400" cy="6175565"/>
          </a:xfrm>
          <a:prstGeom prst="rect">
            <a:avLst/>
          </a:prstGeom>
        </p:spPr>
      </p:pic>
      <p:pic>
        <p:nvPicPr>
          <p:cNvPr id="10" name="Picture 9" descr="A black and white drawing of a person walking on a cliff&#10;&#10;AI-generated content may be incorrect.">
            <a:extLst>
              <a:ext uri="{FF2B5EF4-FFF2-40B4-BE49-F238E27FC236}">
                <a16:creationId xmlns:a16="http://schemas.microsoft.com/office/drawing/2014/main" id="{60B4CAAC-75BB-B685-DF0B-A0A2FC0A3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218" y="3474443"/>
            <a:ext cx="3266579" cy="44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7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192D-95A2-9274-06A3-7618C2FED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F54CB43-CD56-6D9D-6E93-B9E668DAF18C}"/>
              </a:ext>
            </a:extLst>
          </p:cNvPr>
          <p:cNvSpPr txBox="1">
            <a:spLocks/>
          </p:cNvSpPr>
          <p:nvPr/>
        </p:nvSpPr>
        <p:spPr>
          <a:xfrm>
            <a:off x="11353800" y="6080025"/>
            <a:ext cx="446568" cy="825700"/>
          </a:xfrm>
          <a:prstGeom prst="rect">
            <a:avLst/>
          </a:prstGeom>
          <a:solidFill>
            <a:srgbClr val="A62B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608D5-1586-F84E-AC54-632C635393D2}" type="slidenum">
              <a:rPr lang="en-US" sz="16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7</a:t>
            </a:fld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8D379BC0-4531-9F7E-75B1-DEFBE160C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632" y="5815222"/>
            <a:ext cx="722301" cy="677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4DC1AC-EC8C-A6DA-787A-5D5502E41A80}"/>
              </a:ext>
            </a:extLst>
          </p:cNvPr>
          <p:cNvCxnSpPr/>
          <p:nvPr/>
        </p:nvCxnSpPr>
        <p:spPr>
          <a:xfrm>
            <a:off x="1257300" y="5766009"/>
            <a:ext cx="0" cy="80147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7F39674-38A2-6FE2-29AE-5C0643C568D2}"/>
              </a:ext>
            </a:extLst>
          </p:cNvPr>
          <p:cNvSpPr txBox="1">
            <a:spLocks/>
          </p:cNvSpPr>
          <p:nvPr/>
        </p:nvSpPr>
        <p:spPr>
          <a:xfrm>
            <a:off x="200722" y="197918"/>
            <a:ext cx="10515600" cy="65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A62B25"/>
                </a:solidFill>
                <a:latin typeface="Outfit" pitchFamily="2" charset="0"/>
              </a:rPr>
              <a:t>RECOMMENDATIONS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5C934B4-3866-D958-94E1-7F95FB90EA64}"/>
              </a:ext>
            </a:extLst>
          </p:cNvPr>
          <p:cNvSpPr txBox="1">
            <a:spLocks/>
          </p:cNvSpPr>
          <p:nvPr/>
        </p:nvSpPr>
        <p:spPr>
          <a:xfrm>
            <a:off x="1257299" y="5753898"/>
            <a:ext cx="2634476" cy="8257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From Labs to</a:t>
            </a:r>
          </a:p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Legislation</a:t>
            </a:r>
          </a:p>
        </p:txBody>
      </p:sp>
      <p:pic>
        <p:nvPicPr>
          <p:cNvPr id="7" name="Picture 6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A63A3F86-5776-BAF3-6068-8FFCB34CA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75" y="2036194"/>
            <a:ext cx="4407620" cy="1215661"/>
          </a:xfrm>
          <a:prstGeom prst="rect">
            <a:avLst/>
          </a:prstGeom>
        </p:spPr>
      </p:pic>
      <p:pic>
        <p:nvPicPr>
          <p:cNvPr id="5" name="Picture 4" descr="A white rectangle with black text&#10;&#10;AI-generated content may be incorrect.">
            <a:extLst>
              <a:ext uri="{FF2B5EF4-FFF2-40B4-BE49-F238E27FC236}">
                <a16:creationId xmlns:a16="http://schemas.microsoft.com/office/drawing/2014/main" id="{961C8E29-86B4-0FEA-A8BB-25A4844B7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971" y="1587889"/>
            <a:ext cx="5324659" cy="1878559"/>
          </a:xfrm>
          <a:prstGeom prst="rect">
            <a:avLst/>
          </a:prstGeom>
        </p:spPr>
      </p:pic>
      <p:pic>
        <p:nvPicPr>
          <p:cNvPr id="15" name="Picture 14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7BFD9847-3097-4972-DE3A-D329A6614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891" y="3676051"/>
            <a:ext cx="4407621" cy="16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BD3D0-CD11-226F-128F-A8192565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white drawing of a building&#10;&#10;AI-generated content may be incorrect.">
            <a:extLst>
              <a:ext uri="{FF2B5EF4-FFF2-40B4-BE49-F238E27FC236}">
                <a16:creationId xmlns:a16="http://schemas.microsoft.com/office/drawing/2014/main" id="{F48D922A-417C-18BB-CF88-F978F60A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8" y="2339620"/>
            <a:ext cx="6017855" cy="3803284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C3B9580-80C2-674B-A45D-7D0E5D2002A8}"/>
              </a:ext>
            </a:extLst>
          </p:cNvPr>
          <p:cNvSpPr txBox="1">
            <a:spLocks/>
          </p:cNvSpPr>
          <p:nvPr/>
        </p:nvSpPr>
        <p:spPr>
          <a:xfrm>
            <a:off x="11353800" y="6080025"/>
            <a:ext cx="446568" cy="825700"/>
          </a:xfrm>
          <a:prstGeom prst="rect">
            <a:avLst/>
          </a:prstGeom>
          <a:solidFill>
            <a:srgbClr val="A62B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608D5-1586-F84E-AC54-632C635393D2}" type="slidenum">
              <a:rPr lang="en-US" sz="16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8</a:t>
            </a:fld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8616037C-277B-2915-1593-7524D1BE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632" y="5815222"/>
            <a:ext cx="722301" cy="677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5FF811-FADC-9ABC-090D-C4B698AB2DFE}"/>
              </a:ext>
            </a:extLst>
          </p:cNvPr>
          <p:cNvCxnSpPr/>
          <p:nvPr/>
        </p:nvCxnSpPr>
        <p:spPr>
          <a:xfrm>
            <a:off x="1257300" y="5766009"/>
            <a:ext cx="0" cy="80147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4CC3BE7-D447-0D21-A06D-1A897C7A6204}"/>
              </a:ext>
            </a:extLst>
          </p:cNvPr>
          <p:cNvSpPr txBox="1">
            <a:spLocks/>
          </p:cNvSpPr>
          <p:nvPr/>
        </p:nvSpPr>
        <p:spPr>
          <a:xfrm>
            <a:off x="200722" y="197918"/>
            <a:ext cx="10515600" cy="65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A62B25"/>
                </a:solidFill>
                <a:latin typeface="Outfit" pitchFamily="2" charset="0"/>
              </a:rPr>
              <a:t>EXPECTED OUTCOMES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0EC9A6B-6D3F-94D1-2BD1-368CFAABDD33}"/>
              </a:ext>
            </a:extLst>
          </p:cNvPr>
          <p:cNvSpPr txBox="1">
            <a:spLocks/>
          </p:cNvSpPr>
          <p:nvPr/>
        </p:nvSpPr>
        <p:spPr>
          <a:xfrm>
            <a:off x="1257299" y="5753898"/>
            <a:ext cx="2634476" cy="8257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From Labs to</a:t>
            </a:r>
          </a:p>
          <a:p>
            <a:pPr algn="l"/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Franklin Gothic Book" panose="020B0503020102020204" pitchFamily="34" charset="0"/>
              </a:rPr>
              <a:t>Legislation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86DF11-FBDC-BA23-15B3-EEF8E67B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43" y="1011670"/>
            <a:ext cx="8288226" cy="46498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Higher-quality research outputs from United States universities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Improved alignment between government policy and university research activities.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Reinforced U.S. global leadership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in scientific innovation and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technological advancement.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Franklin Gothic Book" panose="020B05030201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C938D-8362-2226-01AD-67EE882E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EE07-8628-08B2-F163-80FCE588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2681068"/>
            <a:ext cx="7485618" cy="78483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Outfit" pitchFamily="2" charset="0"/>
              </a:rPr>
              <a:t>Thank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5980C-3CD5-EFF0-BC1A-C595AC0EBF5F}"/>
              </a:ext>
            </a:extLst>
          </p:cNvPr>
          <p:cNvSpPr txBox="1">
            <a:spLocks/>
          </p:cNvSpPr>
          <p:nvPr/>
        </p:nvSpPr>
        <p:spPr>
          <a:xfrm>
            <a:off x="1432560" y="3506885"/>
            <a:ext cx="7442964" cy="42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Franklin Gothic Book" panose="020B0503020102020204" pitchFamily="34" charset="0"/>
              </a:rPr>
              <a:t>Daniil Rose – </a:t>
            </a:r>
            <a:r>
              <a:rPr lang="en-US" sz="2400" dirty="0">
                <a:latin typeface="Franklin Gothic Book" panose="020B0503020102020204" pitchFamily="34" charset="0"/>
                <a:hlinkClick r:id="rId2"/>
              </a:rPr>
              <a:t>daniil.rose@posteo.org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FB119-2127-D733-BFD6-334FF10FB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236" y="2294021"/>
            <a:ext cx="4528638" cy="4528638"/>
          </a:xfrm>
          <a:prstGeom prst="rect">
            <a:avLst/>
          </a:prstGeom>
        </p:spPr>
      </p:pic>
      <p:pic>
        <p:nvPicPr>
          <p:cNvPr id="6" name="Picture 5" descr="A blue letters on a black background&#10;&#10;AI-generated content may be incorrect.">
            <a:extLst>
              <a:ext uri="{FF2B5EF4-FFF2-40B4-BE49-F238E27FC236}">
                <a16:creationId xmlns:a16="http://schemas.microsoft.com/office/drawing/2014/main" id="{F53F21E9-CC31-229B-8500-5AC255142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77" y="4558340"/>
            <a:ext cx="2687469" cy="594706"/>
          </a:xfrm>
          <a:prstGeom prst="rect">
            <a:avLst/>
          </a:prstGeom>
        </p:spPr>
      </p:pic>
      <p:pic>
        <p:nvPicPr>
          <p:cNvPr id="7" name="Picture 6" descr="A red and blue logo&#10;&#10;AI-generated content may be incorrect.">
            <a:extLst>
              <a:ext uri="{FF2B5EF4-FFF2-40B4-BE49-F238E27FC236}">
                <a16:creationId xmlns:a16="http://schemas.microsoft.com/office/drawing/2014/main" id="{BD118E01-9CE4-B5CD-F223-680254CE8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675" y="4503065"/>
            <a:ext cx="705257" cy="705257"/>
          </a:xfrm>
          <a:prstGeom prst="rect">
            <a:avLst/>
          </a:prstGeom>
        </p:spPr>
      </p:pic>
      <p:pic>
        <p:nvPicPr>
          <p:cNvPr id="11" name="Picture 10" descr="A cartoon of a person looking at a chalkboard&#10;&#10;AI-generated content may be incorrect.">
            <a:extLst>
              <a:ext uri="{FF2B5EF4-FFF2-40B4-BE49-F238E27FC236}">
                <a16:creationId xmlns:a16="http://schemas.microsoft.com/office/drawing/2014/main" id="{201A1240-02C7-D6F2-FC21-1F778943C8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0561"/>
          <a:stretch>
            <a:fillRect/>
          </a:stretch>
        </p:blipFill>
        <p:spPr>
          <a:xfrm>
            <a:off x="7393021" y="1634293"/>
            <a:ext cx="4083016" cy="45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4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osePowerpointTemplate" id="{DBF4CD8D-41D6-F14E-8D43-A3F3D5B3CECF}" vid="{F617AFB5-A77D-614D-A69C-14912501E2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4048</TotalTime>
  <Words>219</Words>
  <Application>Microsoft Macintosh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Franklin Gothic Book</vt:lpstr>
      <vt:lpstr>Franklin Gothic Medium</vt:lpstr>
      <vt:lpstr>Outfit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Daniil Rose</dc:creator>
  <cp:lastModifiedBy>Daniil Rose</cp:lastModifiedBy>
  <cp:revision>614</cp:revision>
  <dcterms:created xsi:type="dcterms:W3CDTF">2025-06-06T18:27:56Z</dcterms:created>
  <dcterms:modified xsi:type="dcterms:W3CDTF">2025-08-07T17:49:19Z</dcterms:modified>
</cp:coreProperties>
</file>